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7765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  <p:embeddedFont>
      <p:font typeface="Impact" panose="020B0806030902050204" pitchFamily="34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exend Deca" panose="020B0604020202020204" charset="0"/>
      <p:regular r:id="rId33"/>
      <p:bold r:id="rId34"/>
    </p:embeddedFont>
    <p:embeddedFont>
      <p:font typeface="Playfair Display" panose="00000500000000000000" pitchFamily="2" charset="0"/>
      <p:regular r:id="rId35"/>
      <p:bold r:id="rId36"/>
      <p:italic r:id="rId37"/>
      <p:boldItalic r:id="rId38"/>
    </p:embeddedFont>
    <p:embeddedFont>
      <p:font typeface="Playfair Display SemiBold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pos="14830">
          <p15:clr>
            <a:srgbClr val="A4A3A4"/>
          </p15:clr>
        </p15:guide>
        <p15:guide id="3" pos="526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7678">
          <p15:clr>
            <a:srgbClr val="A4A3A4"/>
          </p15:clr>
        </p15:guide>
        <p15:guide id="6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9402D5-2CCF-4DBF-AF6B-BE57D1F1432A}">
  <a:tblStyle styleId="{CF9402D5-2CCF-4DBF-AF6B-BE57D1F1432A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Gill Sans MT"/>
          <a:ea typeface="Gill Sans MT"/>
          <a:cs typeface="Gill Sans MT"/>
        </a:font>
        <a:schemeClr val="dk1"/>
      </a:tcTxStyle>
      <a:tcStyle>
        <a:tcBdr/>
      </a:tcStyle>
    </a:seCell>
    <a:swCell>
      <a:tcTxStyle b="on" i="off">
        <a:font>
          <a:latin typeface="Gill Sans MT"/>
          <a:ea typeface="Gill Sans MT"/>
          <a:cs typeface="Gill Sans MT"/>
        </a:font>
        <a:schemeClr val="dk1"/>
      </a:tcTxStyle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11D3C0-124C-41C2-83D7-15A6EBA4FE4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69DFDD-4263-43DB-9B82-0C40844DA73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126"/>
      </p:cViewPr>
      <p:guideLst>
        <p:guide orient="horz" pos="8112"/>
        <p:guide pos="14830"/>
        <p:guide pos="526"/>
        <p:guide orient="horz" pos="528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70bcd6bb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b70bcd6bb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e95b4dba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be95b4dba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0fe2a09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0fe2a094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c0fe2a094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e95b4db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e95b4dba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be95b4dba0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0fe2a094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0fe2a094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0fe2a0945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54be913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54be913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c54be9135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d6acff9b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g2ad6acff9b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6b57ac437_0_44:notes"/>
          <p:cNvSpPr txBox="1">
            <a:spLocks noGrp="1"/>
          </p:cNvSpPr>
          <p:nvPr>
            <p:ph type="body" idx="1"/>
          </p:nvPr>
        </p:nvSpPr>
        <p:spPr>
          <a:xfrm>
            <a:off x="670891" y="4272197"/>
            <a:ext cx="5367000" cy="4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g2b6b57ac43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74688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6b57ac4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6b57ac4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7199a66b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7199a66b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6acff9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2ad6acff9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e95b4db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be95b4db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b57ac43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b6b57ac43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her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125" y="0"/>
            <a:ext cx="46869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2713423" y="12877800"/>
            <a:ext cx="838200" cy="8385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99922" y="7773538"/>
            <a:ext cx="4086900" cy="1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0597" y="9814380"/>
            <a:ext cx="4086611" cy="409298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0655" y="304800"/>
            <a:ext cx="4086900" cy="15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599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2"/>
          </p:nvPr>
        </p:nvSpPr>
        <p:spPr>
          <a:xfrm>
            <a:off x="5662725" y="444400"/>
            <a:ext cx="159462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SzPts val="6700"/>
              <a:buNone/>
              <a:defRPr sz="6700"/>
            </a:lvl1pPr>
            <a:lvl2pPr lvl="1" rtl="0"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SzPts val="3599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5662725" y="1904800"/>
            <a:ext cx="15946200" cy="66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rtl="0"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6700"/>
              <a:buNone/>
              <a:defRPr sz="6700">
                <a:solidFill>
                  <a:schemeClr val="accent4"/>
                </a:solidFill>
              </a:defRPr>
            </a:lvl1pPr>
            <a:lvl2pPr marL="914400" lvl="1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300"/>
              <a:buNone/>
              <a:defRPr sz="5300">
                <a:solidFill>
                  <a:schemeClr val="accent4"/>
                </a:solidFill>
              </a:defRPr>
            </a:lvl2pPr>
            <a:lvl3pPr marL="1371600" lvl="2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3pPr>
            <a:lvl4pPr marL="1828800" lvl="3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marL="2286000" lvl="4" indent="-228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marL="2743200" lvl="5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6pPr>
            <a:lvl7pPr marL="3200400" lvl="6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7pPr>
            <a:lvl8pPr marL="3657600" lvl="7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8pPr>
            <a:lvl9pPr marL="4114800" lvl="8" indent="-457136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99"/>
              <a:buChar char="•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2713750" y="12877467"/>
            <a:ext cx="8382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buNone/>
              <a:defRPr sz="3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902403" y="1609039"/>
            <a:ext cx="19201500" cy="2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902403" y="4031465"/>
            <a:ext cx="19201500" cy="6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5104342" y="660741"/>
            <a:ext cx="6999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902402" y="658615"/>
            <a:ext cx="11874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59871" y="1597946"/>
            <a:ext cx="1621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Gill Sans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2907035" y="3694176"/>
            <a:ext cx="192099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.nysed.gov/expenditures.php?year=2022&amp;instid=8000000400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24377650" cy="137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35025" y="819149"/>
            <a:ext cx="22707600" cy="120777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3434900" y="3696200"/>
            <a:ext cx="16600500" cy="6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Fulton CSD 20</a:t>
            </a: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24-2025</a:t>
            </a:r>
            <a:r>
              <a:rPr lang="en-US" sz="10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0000" b="0" i="0" u="none" strike="noStrike" cap="non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Board of Education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Budget Update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3/26/2024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5401" y="9144004"/>
            <a:ext cx="3924738" cy="392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-413925" y="127925"/>
            <a:ext cx="249195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76" y="633924"/>
            <a:ext cx="3214225" cy="32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9744575" y="341550"/>
            <a:ext cx="48885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2000"/>
              <a:buFont typeface="Playfair Display SemiBold"/>
              <a:buNone/>
            </a:pPr>
            <a:r>
              <a:rPr lang="en-US" sz="4444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Preliminary Budget</a:t>
            </a:r>
            <a:r>
              <a:rPr lang="en-US" sz="7200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7078717" y="752015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1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8425" y="1656725"/>
            <a:ext cx="10542651" cy="6518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14"/>
          <p:cNvGraphicFramePr/>
          <p:nvPr/>
        </p:nvGraphicFramePr>
        <p:xfrm>
          <a:off x="377450" y="628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{E511D3C0-124C-41C2-83D7-15A6EBA4FE48}</a:tableStyleId>
              </a:tblPr>
              <a:tblGrid>
                <a:gridCol w="696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FFFF"/>
                          </a:solidFill>
                        </a:rPr>
                        <a:t>Budget Component</a:t>
                      </a:r>
                      <a:endParaRPr sz="33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FFFF"/>
                          </a:solidFill>
                        </a:rPr>
                        <a:t>$ Amount</a:t>
                      </a:r>
                      <a:endParaRPr sz="33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Administrative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$9,570,295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Capital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$13,682,231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Program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$65,254,935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Total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$88,507,461</a:t>
                      </a:r>
                      <a:endParaRPr sz="3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chemeClr val="dk2"/>
                          </a:solidFill>
                        </a:rPr>
                        <a:t>Projected Surplus/</a:t>
                      </a:r>
                      <a:r>
                        <a:rPr lang="en-US" sz="3300" b="1">
                          <a:solidFill>
                            <a:srgbClr val="FF0000"/>
                          </a:solidFill>
                        </a:rPr>
                        <a:t>(Shortfall)</a:t>
                      </a:r>
                      <a:endParaRPr sz="33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>
                          <a:solidFill>
                            <a:srgbClr val="FF0000"/>
                          </a:solidFill>
                        </a:rPr>
                        <a:t>($1,271,266)</a:t>
                      </a:r>
                      <a:endParaRPr sz="33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 flipH="1">
            <a:off x="0" y="0"/>
            <a:ext cx="243777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40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0" y="10933524"/>
            <a:ext cx="24377700" cy="2782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5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152" name="Google Shape;152;p15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22783885" y="12877800"/>
              <a:ext cx="696900" cy="435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4" cy="3052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15"/>
          <p:cNvGraphicFramePr/>
          <p:nvPr/>
        </p:nvGraphicFramePr>
        <p:xfrm>
          <a:off x="2746738" y="24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{9869DFDD-4263-43DB-9B82-0C40844DA73D}</a:tableStyleId>
              </a:tblPr>
              <a:tblGrid>
                <a:gridCol w="43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350">
                <a:tc rowSpan="2"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Property Tax Comparison</a:t>
                      </a:r>
                      <a:endParaRPr sz="44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3.92% Tax Cap</a:t>
                      </a:r>
                      <a:endParaRPr sz="4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600"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2%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2.50%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3%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3.50%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3.92%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Amount based on % increase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$22,486,482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dk2"/>
                          </a:solidFill>
                        </a:rPr>
                        <a:t>$22,596,710</a:t>
                      </a:r>
                      <a:endParaRPr sz="3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$22,706,938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accent5"/>
                          </a:solidFill>
                        </a:rPr>
                        <a:t>$22,817,166</a:t>
                      </a:r>
                      <a:endParaRPr sz="3100" b="1">
                        <a:solidFill>
                          <a:schemeClr val="accent5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dk2"/>
                          </a:solidFill>
                        </a:rPr>
                        <a:t>$22,918,576</a:t>
                      </a:r>
                      <a:endParaRPr sz="3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/>
                        <a:t>Change from 23-24</a:t>
                      </a:r>
                      <a:endParaRPr sz="34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lt1"/>
                          </a:solidFill>
                        </a:rPr>
                        <a:t>$440,911</a:t>
                      </a:r>
                      <a:endParaRPr sz="31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dk2"/>
                          </a:solidFill>
                        </a:rPr>
                        <a:t>$551,139</a:t>
                      </a:r>
                      <a:endParaRPr sz="3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/>
                        <a:t>$661,367</a:t>
                      </a:r>
                      <a:endParaRPr sz="31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accent5"/>
                          </a:solidFill>
                        </a:rPr>
                        <a:t>$771,595</a:t>
                      </a:r>
                      <a:endParaRPr sz="3100" b="1">
                        <a:solidFill>
                          <a:schemeClr val="accent5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 b="1">
                          <a:solidFill>
                            <a:schemeClr val="dk2"/>
                          </a:solidFill>
                        </a:rPr>
                        <a:t>$864,186</a:t>
                      </a:r>
                      <a:endParaRPr sz="3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6" name="Google Shape;156;p15"/>
          <p:cNvSpPr txBox="1"/>
          <p:nvPr/>
        </p:nvSpPr>
        <p:spPr>
          <a:xfrm>
            <a:off x="6258875" y="11384775"/>
            <a:ext cx="11859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2.99% Increase: $22,704,734</a:t>
            </a:r>
            <a:endParaRPr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Difference:      $659,163</a:t>
            </a:r>
            <a:endParaRPr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/>
        </p:nvSpPr>
        <p:spPr>
          <a:xfrm>
            <a:off x="687612" y="179850"/>
            <a:ext cx="222885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rgbClr val="B80E0F"/>
                </a:solidFill>
              </a:rPr>
              <a:t>Estimated Impact of 2.99% Increase</a:t>
            </a:r>
            <a:endParaRPr sz="7100" b="1">
              <a:solidFill>
                <a:srgbClr val="B80E0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rgbClr val="B80E0F"/>
                </a:solidFill>
              </a:rPr>
              <a:t>Home with assessed values:</a:t>
            </a:r>
            <a:endParaRPr sz="7100" b="1">
              <a:solidFill>
                <a:srgbClr val="B80E0F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21197" y="2944156"/>
            <a:ext cx="229026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394374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$48.14 -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 Year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226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/>
          <p:nvPr/>
        </p:nvSpPr>
        <p:spPr>
          <a:xfrm>
            <a:off x="8530625" y="5204000"/>
            <a:ext cx="7316400" cy="7857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highlight>
                  <a:srgbClr val="006600"/>
                </a:highlight>
                <a:latin typeface="Lato"/>
                <a:ea typeface="Lato"/>
                <a:cs typeface="Lato"/>
                <a:sym typeface="Lato"/>
              </a:rPr>
              <a:t>*After basic STAR exemption</a:t>
            </a:r>
            <a:endParaRPr sz="4000">
              <a:solidFill>
                <a:schemeClr val="lt1"/>
              </a:solidFill>
              <a:highlight>
                <a:srgbClr val="0066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8437137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$116.91 -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 Year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8" name="Google Shape;1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2026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16479899" y="8728950"/>
            <a:ext cx="6496200" cy="4659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$185.68 -per year </a:t>
            </a:r>
            <a:r>
              <a:rPr lang="en-US" sz="3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increase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0" name="Google Shape;1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6751" y="9668175"/>
            <a:ext cx="2642505" cy="2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6"/>
          <p:cNvSpPr txBox="1"/>
          <p:nvPr/>
        </p:nvSpPr>
        <p:spPr>
          <a:xfrm>
            <a:off x="1415725" y="7374825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$100,000.00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9458475" y="7363050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$200,000.00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17370525" y="7363050"/>
            <a:ext cx="445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$300,000.00</a:t>
            </a:r>
            <a:endParaRPr sz="57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17"/>
          <p:cNvGraphicFramePr/>
          <p:nvPr/>
        </p:nvGraphicFramePr>
        <p:xfrm>
          <a:off x="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{9869DFDD-4263-43DB-9B82-0C40844DA73D}</a:tableStyleId>
              </a:tblPr>
              <a:tblGrid>
                <a:gridCol w="244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77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Year</a:t>
                      </a:r>
                      <a:endParaRPr sz="20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Budget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Enacted Levy 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 Increase over prior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Percent Increase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Permissible Levy Cap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Permissible $ Increase</a:t>
                      </a:r>
                      <a:endParaRPr sz="1800" b="1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Permissible % Increase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2014-15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$67,357,685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$20,142,125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$199,427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$20,581,198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$638,500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3.20%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2015-16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$68,641,061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$20,494,612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$352,487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1.75%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$20,952,427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$810,302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4.02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2016-17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$70,336,500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$20,583,063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$88,451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0.43%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$20,583,063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$88,451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0.43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2017-18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$70,782,921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$20,225,920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0000"/>
                          </a:solidFill>
                        </a:rPr>
                        <a:t>($357,143)</a:t>
                      </a:r>
                      <a:endParaRPr sz="15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(-1.74%)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$20,307,853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0000"/>
                          </a:solidFill>
                        </a:rPr>
                        <a:t>($357,143)</a:t>
                      </a:r>
                      <a:endParaRPr sz="15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(-1.74%)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2018-19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$72,072,850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$20,634,275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$408,355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2.02%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$20,634,275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$408,355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2.02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2019-20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$73,354,000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$21,190,305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$566,030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2.69%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$21,193,305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$556,030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2.69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2020-21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$73,777,000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$21,613,705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$423,000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$21,613,705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$423,400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2021-22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$76,230,000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$21,613,705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$22,494,542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$880,837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4.08%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2022-23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$79,129,000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$22,045,571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$431,866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$22,137,820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$524,515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2.43%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2023-24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$84,155,000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$22,045,571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0.00%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$22,854,161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$808,590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3.67%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Total Levy Growth over 10 Years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$2,112,473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Permissible Increase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$4,781,837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Average % Increase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1%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Difference Total vs. Permissible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$2,669,364.00</a:t>
                      </a:r>
                      <a:endParaRPr sz="23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18"/>
          <p:cNvGraphicFramePr/>
          <p:nvPr/>
        </p:nvGraphicFramePr>
        <p:xfrm>
          <a:off x="5166175" y="18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{9869DFDD-4263-43DB-9B82-0C40844DA73D}</a:tableStyleId>
              </a:tblPr>
              <a:tblGrid>
                <a:gridCol w="70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80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Summary</a:t>
                      </a:r>
                      <a:endParaRPr sz="33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2024-2025 Proposed Budget $88,507,461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Revenue Source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2.99% Tax Increase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Property Tax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$ 22,704,734.00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PILOTs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$ 191,900.00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Misc. Other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$ 1,825,000.00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Aid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$ 62,948,724.00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Aid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$ 225,000.00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Appropriate Fund Balance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8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Appropriated Reserves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$ -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Total Revenue 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 b="1"/>
                        <a:t>$ 87,895,358.00</a:t>
                      </a:r>
                      <a:endParaRPr sz="33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4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Surplus/(</a:t>
                      </a: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Shortfall</a:t>
                      </a:r>
                      <a:r>
                        <a:rPr lang="en-US" sz="3300"/>
                        <a:t>)</a:t>
                      </a:r>
                      <a:endParaRPr sz="3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solidFill>
                            <a:srgbClr val="FF0000"/>
                          </a:solidFill>
                        </a:rPr>
                        <a:t>$ (612,103.00)</a:t>
                      </a:r>
                      <a:endParaRPr sz="33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86" name="Google Shape;186;p18"/>
          <p:cNvSpPr txBox="1"/>
          <p:nvPr/>
        </p:nvSpPr>
        <p:spPr>
          <a:xfrm>
            <a:off x="7344475" y="12241225"/>
            <a:ext cx="10273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Summary Budget Impact as of 3/26/2024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/>
        </p:nvSpPr>
        <p:spPr>
          <a:xfrm>
            <a:off x="3556875" y="12877800"/>
            <a:ext cx="177324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Tax Levy Increase 2.99% Year 1 and 2% Years 2-5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93" name="Google Shape;193;p19"/>
          <p:cNvGraphicFramePr/>
          <p:nvPr/>
        </p:nvGraphicFramePr>
        <p:xfrm>
          <a:off x="664350" y="50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{9869DFDD-4263-43DB-9B82-0C40844DA73D}</a:tableStyleId>
              </a:tblPr>
              <a:tblGrid>
                <a:gridCol w="348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Revenues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Actual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Actual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Estimated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2021-22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2022-23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2023-24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2024-25 (+2.99%)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2025-26 (+2%)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2026-27 (+2%)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2027-28 (+2%)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Real Proprty Tax (2%)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$21,622,003.00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$22,392,035.00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$22,220,571.00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$ 22,704,734.00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$23,158,828.68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$23,622,005.25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$24,094,445.36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PILOTs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$276,294.00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$265,825.00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$275,000.00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$191,900.00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$200,000.00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MISC. Other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$1,195,872.00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$1,551,821.00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$889,000.00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$1,825,000.00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$934,250.00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$943,593.00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$953,028.00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State Aid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$52,447,721.00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$55,292,281.00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$60,296,679.00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$62,948,724.00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$64,448,724.00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$65,948,724.00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$67,448,724.00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Federal Aid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$463,864.00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$165,886.00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$100,000.00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$225,000.00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$225,000.00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$220,000.00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$220,000.00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Appropriated Fund Balance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$373,750.00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Appropriated Reserves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Total Revenue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$76,005,754.00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$79,667,848.00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$84,155,000.00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$87,895,358.00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$88,966,802.68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$90,934,322.25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$92,916,197.36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Expenditures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$73,996,678.00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$78,395,803.00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$84,155,000.00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$88,507,461.00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$91,605,222.14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$94,353,378.80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$97,183,980.16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2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Surplus / Deficit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$2,009,076.00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$1,272,044.00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$0.00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-$612,103.00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-$2,638,419.45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-$3,419,056.55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-$4,267,782.80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YTY $ Change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$3,662,094.00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$4,487,153.00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$4,352,461.00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$3,097,761.13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$2,748,156.66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$2,830,601.36</a:t>
                      </a:r>
                      <a:endParaRPr sz="24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21112205" y="0"/>
            <a:ext cx="32652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9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9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 flipH="1">
            <a:off x="-2" y="0"/>
            <a:ext cx="21112200" cy="137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/>
          <p:nvPr/>
        </p:nvSpPr>
        <p:spPr>
          <a:xfrm>
            <a:off x="8988450" y="135875"/>
            <a:ext cx="4255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6200">
                <a:solidFill>
                  <a:schemeClr val="lt1"/>
                </a:solidFill>
              </a:rPr>
              <a:t>Parameters</a:t>
            </a:r>
            <a:endParaRPr sz="6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843047" y="1182585"/>
            <a:ext cx="6546300" cy="1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6"/>
          <p:cNvGrpSpPr/>
          <p:nvPr/>
        </p:nvGrpSpPr>
        <p:grpSpPr>
          <a:xfrm>
            <a:off x="22713283" y="12877800"/>
            <a:ext cx="838200" cy="838200"/>
            <a:chOff x="22713283" y="12877800"/>
            <a:chExt cx="838200" cy="838200"/>
          </a:xfrm>
        </p:grpSpPr>
        <p:sp>
          <p:nvSpPr>
            <p:cNvPr id="49" name="Google Shape;49;p6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2203" y="11658"/>
            <a:ext cx="3343364" cy="334336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136625" y="1595650"/>
            <a:ext cx="20475600" cy="11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FCSD Mission 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300" b="1">
                <a:solidFill>
                  <a:schemeClr val="lt1"/>
                </a:solidFill>
              </a:rPr>
              <a:t>The Fulton School Community will empower students to develop the knowledge and skills to become respectful, responsible, productive citizens who are committed to lifelong learning.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FCSD Vision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300" b="1">
                <a:solidFill>
                  <a:schemeClr val="lt1"/>
                </a:solidFill>
              </a:rPr>
              <a:t>Our vision is to create a learning organization that is the centerpiece of the community, where all are welcomed and held to standards of excellence that foster hope and resilience for the future.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FCSD Core Beliefs - Values </a:t>
            </a:r>
            <a:endParaRPr sz="4000" b="1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All students can learn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Expectations drive outcomes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It is our responsibility to foster a culture of growth in our school and community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Community support is essential to the success of our students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Positive, safe, and supportive environments are vital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</a:rPr>
              <a:t>FCSD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4000" b="1">
                <a:solidFill>
                  <a:schemeClr val="lt1"/>
                </a:solidFill>
              </a:rPr>
              <a:t>Guiding Principles</a:t>
            </a:r>
            <a:endParaRPr sz="27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lang="en-US" sz="2500">
                <a:solidFill>
                  <a:schemeClr val="lt1"/>
                </a:solidFill>
              </a:rPr>
              <a:t>The FCSD shall create a safe, secure, and positive learning environment through moral and ethical decision-making which fosters effective relationships among students, parents, and staff. 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2. The FCSD shall communicate effectively and intentionally throughout the district and with all communities of which it is a part. 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3. The FCSD shall provide quality educational experiences which meet the needs of all learners. 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4. The FCSD shall be fiscally responsible through using sound and efficient practices in all matters.</a:t>
            </a:r>
            <a:r>
              <a:rPr lang="en-US" sz="3000">
                <a:solidFill>
                  <a:schemeClr val="lt1"/>
                </a:solidFill>
              </a:rPr>
              <a:t>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-44553" y="0"/>
            <a:ext cx="24377700" cy="137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 flipH="1">
            <a:off x="-44525" y="0"/>
            <a:ext cx="167493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ill Sans"/>
              <a:buNone/>
            </a:pPr>
            <a:endParaRPr sz="57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ill Sans"/>
              <a:buNone/>
            </a:pPr>
            <a:endParaRPr sz="57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800"/>
              <a:buFont typeface="Gill Sans"/>
              <a:buNone/>
            </a:pPr>
            <a:endParaRPr sz="3800"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1055151" y="989005"/>
            <a:ext cx="17061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57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FCSD Strategic Coherence Plan </a:t>
            </a:r>
            <a:endParaRPr sz="5700"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grpSp>
        <p:nvGrpSpPr>
          <p:cNvPr id="60" name="Google Shape;60;p7"/>
          <p:cNvGrpSpPr/>
          <p:nvPr/>
        </p:nvGrpSpPr>
        <p:grpSpPr>
          <a:xfrm>
            <a:off x="22713283" y="12877800"/>
            <a:ext cx="838200" cy="838200"/>
            <a:chOff x="22713283" y="12877800"/>
            <a:chExt cx="838200" cy="838200"/>
          </a:xfrm>
        </p:grpSpPr>
        <p:sp>
          <p:nvSpPr>
            <p:cNvPr id="61" name="Google Shape;61;p7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Gill Sans"/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22783885" y="12877800"/>
              <a:ext cx="696900" cy="4965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79777" y="-76776"/>
            <a:ext cx="3726150" cy="37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150" y="2618425"/>
            <a:ext cx="14510376" cy="107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04776" y="5041199"/>
            <a:ext cx="7088974" cy="53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623" y="2285266"/>
            <a:ext cx="14294674" cy="914546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22713750" y="12877467"/>
            <a:ext cx="8382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09789" y="326200"/>
            <a:ext cx="8209800" cy="5358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888169" y="326200"/>
            <a:ext cx="8721600" cy="51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Culture</a:t>
            </a:r>
            <a:r>
              <a:rPr lang="en-US" sz="3700">
                <a:latin typeface="Lexend Deca"/>
                <a:ea typeface="Lexend Deca"/>
                <a:cs typeface="Lexend Deca"/>
                <a:sym typeface="Lexend Deca"/>
              </a:rPr>
              <a:t>:</a:t>
            </a:r>
            <a:endParaRPr sz="37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You belong here.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It is safe to speak up here.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What we do is important.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This is who we are and how we act, interact with and respond to others.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exend Deca"/>
                <a:ea typeface="Lexend Deca"/>
                <a:cs typeface="Lexend Deca"/>
                <a:sym typeface="Lexend Deca"/>
              </a:rPr>
              <a:t>It is what we value and believe.</a:t>
            </a: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15604802" y="326200"/>
            <a:ext cx="8209800" cy="5358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15092269" y="7213133"/>
            <a:ext cx="8721600" cy="5664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50" tIns="243750" rIns="243750" bIns="243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8"/>
          <p:cNvSpPr txBox="1"/>
          <p:nvPr/>
        </p:nvSpPr>
        <p:spPr>
          <a:xfrm flipH="1">
            <a:off x="15942910" y="326200"/>
            <a:ext cx="7947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Systems &amp; Structures</a:t>
            </a:r>
            <a:r>
              <a:rPr lang="en-US" sz="3700">
                <a:latin typeface="Lexend Deca"/>
                <a:ea typeface="Lexend Deca"/>
                <a:cs typeface="Lexend Deca"/>
                <a:sym typeface="Lexend Deca"/>
              </a:rPr>
              <a:t>:</a:t>
            </a:r>
            <a:endParaRPr sz="37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Systems for Teaching and Learning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Facilities, Operations &amp; Finance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Human Resources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12800" algn="l" rtl="0">
              <a:spcBef>
                <a:spcPts val="0"/>
              </a:spcBef>
              <a:spcAft>
                <a:spcPts val="0"/>
              </a:spcAft>
              <a:buSzPts val="3200"/>
              <a:buFont typeface="Lexend Deca"/>
              <a:buChar char="●"/>
            </a:pPr>
            <a:r>
              <a:rPr lang="en-US" sz="3200">
                <a:latin typeface="Lexend Deca"/>
                <a:ea typeface="Lexend Deca"/>
                <a:cs typeface="Lexend Deca"/>
                <a:sym typeface="Lexend Deca"/>
              </a:rPr>
              <a:t>Technology</a:t>
            </a:r>
            <a:endParaRPr sz="32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This is how we do our work.</a:t>
            </a: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15394123" y="7039133"/>
            <a:ext cx="84201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Learning, Wellness &amp; </a:t>
            </a:r>
            <a:endParaRPr sz="3700" b="1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exend Deca"/>
                <a:ea typeface="Lexend Deca"/>
                <a:cs typeface="Lexend Deca"/>
                <a:sym typeface="Lexend Deca"/>
              </a:rPr>
              <a:t>Life Pathways:</a:t>
            </a:r>
            <a:endParaRPr sz="3700" b="1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31850" algn="l" rtl="0">
              <a:spcBef>
                <a:spcPts val="0"/>
              </a:spcBef>
              <a:spcAft>
                <a:spcPts val="0"/>
              </a:spcAft>
              <a:buSzPts val="3500"/>
              <a:buFont typeface="Lexend Deca"/>
              <a:buChar char="●"/>
            </a:pPr>
            <a:r>
              <a:rPr lang="en-US" sz="3500">
                <a:latin typeface="Lexend Deca"/>
                <a:ea typeface="Lexend Deca"/>
                <a:cs typeface="Lexend Deca"/>
                <a:sym typeface="Lexend Deca"/>
              </a:rPr>
              <a:t>High levels of relevant learning and growth for every person</a:t>
            </a: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31850" algn="l" rtl="0">
              <a:spcBef>
                <a:spcPts val="0"/>
              </a:spcBef>
              <a:spcAft>
                <a:spcPts val="0"/>
              </a:spcAft>
              <a:buSzPts val="3500"/>
              <a:buFont typeface="Lexend Deca"/>
              <a:buChar char="●"/>
            </a:pPr>
            <a:r>
              <a:rPr lang="en-US" sz="3500">
                <a:latin typeface="Lexend Deca"/>
                <a:ea typeface="Lexend Deca"/>
                <a:cs typeface="Lexend Deca"/>
                <a:sym typeface="Lexend Deca"/>
              </a:rPr>
              <a:t>Social-emotional wellness</a:t>
            </a: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-831850" algn="l" rtl="0">
              <a:spcBef>
                <a:spcPts val="0"/>
              </a:spcBef>
              <a:spcAft>
                <a:spcPts val="0"/>
              </a:spcAft>
              <a:buSzPts val="3500"/>
              <a:buFont typeface="Lexend Deca"/>
              <a:buChar char="●"/>
            </a:pPr>
            <a:r>
              <a:rPr lang="en-US" sz="3500">
                <a:latin typeface="Lexend Deca"/>
                <a:ea typeface="Lexend Deca"/>
                <a:cs typeface="Lexend Deca"/>
                <a:sym typeface="Lexend Deca"/>
              </a:rPr>
              <a:t>Future orientation = life goals!</a:t>
            </a:r>
            <a:endParaRPr sz="3500">
              <a:latin typeface="Lexend Deca"/>
              <a:ea typeface="Lexend Deca"/>
              <a:cs typeface="Lexend Deca"/>
              <a:sym typeface="Lexend Deca"/>
            </a:endParaRPr>
          </a:p>
          <a:p>
            <a:pPr marL="1219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Lexend Deca"/>
                <a:ea typeface="Lexend Deca"/>
                <a:cs typeface="Lexend Deca"/>
                <a:sym typeface="Lexend Deca"/>
              </a:rPr>
              <a:t>This is why we do our work.</a:t>
            </a: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22713750" y="12877467"/>
            <a:ext cx="8382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6307152" y="1655591"/>
            <a:ext cx="1750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5288100" y="0"/>
            <a:ext cx="17296500" cy="12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SCP Outcomes for 2024-2029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School experiences are relevant, engaging and foster a sense of belonging and purpose for every student.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student is an engaged learner who is well-prepared for their future.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member of the school community feels safe and valued as essential partners.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ato"/>
              <a:buChar char="●"/>
            </a:pPr>
            <a:r>
              <a:rPr lang="en-US" sz="5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Fulton City School District is innovative, proactive and accountable.</a:t>
            </a:r>
            <a:endParaRPr sz="5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 flipH="1">
            <a:off x="-1" y="0"/>
            <a:ext cx="24377650" cy="137159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-2" y="9746673"/>
            <a:ext cx="24377653" cy="39693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10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92" name="Google Shape;92;p10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5" cy="30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/>
          <p:nvPr/>
        </p:nvSpPr>
        <p:spPr>
          <a:xfrm>
            <a:off x="6631621" y="10376300"/>
            <a:ext cx="12031200" cy="24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lang="en-US" sz="8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Portrait of a Graduate</a:t>
            </a:r>
            <a:endParaRPr sz="8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325" y="332275"/>
            <a:ext cx="14551311" cy="94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 txBox="1"/>
          <p:nvPr/>
        </p:nvSpPr>
        <p:spPr>
          <a:xfrm>
            <a:off x="114575" y="229150"/>
            <a:ext cx="9296700" cy="9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Critical Thinker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Innovative Problem Solver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Literate Across the Content Areas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Cultural Competence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Social-Emotional Competence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Effective Communicator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Global Citizen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 flipH="1">
            <a:off x="-51" y="0"/>
            <a:ext cx="243777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125625" y="128597"/>
            <a:ext cx="22779000" cy="130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7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Financial Considerations and Key Budget Impacts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0" y="10663850"/>
            <a:ext cx="24377700" cy="30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11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106" name="Google Shape;106;p11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4" cy="30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125625" y="2120450"/>
            <a:ext cx="22578900" cy="7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The cost of educating our students has increased - COVID outcomes, Learning loss, SEL factors.</a:t>
            </a:r>
            <a:endParaRPr sz="3600" b="1">
              <a:solidFill>
                <a:schemeClr val="lt1"/>
              </a:solidFill>
            </a:endParaRP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</a:rPr>
              <a:t>National Figures: 13% of 8th Graders in the United States met U.S. History proficiency standards.</a:t>
            </a:r>
            <a:endParaRPr sz="3600">
              <a:solidFill>
                <a:schemeClr val="lt1"/>
              </a:solidFill>
            </a:endParaRP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</a:rPr>
              <a:t>33% of 4th Graders (nationally) were proficient in Reading and Math</a:t>
            </a:r>
            <a:endParaRPr sz="3600">
              <a:solidFill>
                <a:schemeClr val="lt1"/>
              </a:solidFill>
            </a:endParaRP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</a:rPr>
              <a:t>2023 saw the largest increase in per pupil cost in over a decade (up 6.3% Nationally). </a:t>
            </a:r>
            <a:endParaRPr sz="5000">
              <a:solidFill>
                <a:schemeClr val="lt1"/>
              </a:solidFill>
              <a:highlight>
                <a:srgbClr val="006600"/>
              </a:highlight>
            </a:endParaRP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</a:rPr>
              <a:t>New York is the highest at $26,571 (FY 2021).  Fulton Per Pupil: $22,828.00 County Avg. $22,561.07 </a:t>
            </a:r>
            <a:endParaRPr sz="360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-US" sz="3600">
                <a:solidFill>
                  <a:schemeClr val="lt1"/>
                </a:solidFill>
              </a:rPr>
              <a:t>Safety and Security - $700K 2023-24</a:t>
            </a:r>
            <a:endParaRPr sz="360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-US" sz="3600">
                <a:solidFill>
                  <a:schemeClr val="lt1"/>
                </a:solidFill>
              </a:rPr>
              <a:t>Unanticipated costs - , Significant increase in healthcare costs, Maint. &amp; repairs, Absences and attendance, etc.</a:t>
            </a:r>
            <a:endParaRPr sz="360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-US" sz="3600">
                <a:solidFill>
                  <a:schemeClr val="lt1"/>
                </a:solidFill>
              </a:rPr>
              <a:t>Inflation - Compounded impact over several years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049225" y="11714763"/>
            <a:ext cx="169401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NYSED Data link - Fulton City School District 2021-2022</a:t>
            </a:r>
            <a:endParaRPr sz="5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/>
          <p:nvPr/>
        </p:nvSpPr>
        <p:spPr>
          <a:xfrm flipH="1">
            <a:off x="-51" y="0"/>
            <a:ext cx="24377700" cy="1371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125625" y="128597"/>
            <a:ext cx="227790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7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Financial Considerations and Key Budget Impacts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0" y="10663850"/>
            <a:ext cx="24377700" cy="30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2"/>
          <p:cNvGrpSpPr/>
          <p:nvPr/>
        </p:nvGrpSpPr>
        <p:grpSpPr>
          <a:xfrm>
            <a:off x="22704425" y="12877800"/>
            <a:ext cx="838200" cy="838200"/>
            <a:chOff x="22713283" y="12877800"/>
            <a:chExt cx="838200" cy="838200"/>
          </a:xfrm>
        </p:grpSpPr>
        <p:sp>
          <p:nvSpPr>
            <p:cNvPr id="119" name="Google Shape;119;p12"/>
            <p:cNvSpPr/>
            <p:nvPr/>
          </p:nvSpPr>
          <p:spPr>
            <a:xfrm>
              <a:off x="22713283" y="12877800"/>
              <a:ext cx="838200" cy="8382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22783885" y="12877800"/>
              <a:ext cx="696900" cy="58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217425" tIns="108700" rIns="217425" bIns="108700" anchor="t" anchorCtr="0">
              <a:spAutoFit/>
            </a:bodyPr>
            <a:lstStyle/>
            <a:p>
              <a:pPr marL="0" marR="0" lvl="0" indent="0" algn="ctr" rtl="0">
                <a:lnSpc>
                  <a:spcPct val="17912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1" name="Google Shape;1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194" y="10842851"/>
            <a:ext cx="3047384" cy="30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872" y="1589953"/>
            <a:ext cx="10318750" cy="1212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5375" y="1589940"/>
            <a:ext cx="10226832" cy="12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-541850" y="0"/>
            <a:ext cx="24919500" cy="13716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5966137" y="3996819"/>
            <a:ext cx="15959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7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2251" y="307224"/>
            <a:ext cx="3214225" cy="32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7943600" y="201450"/>
            <a:ext cx="45120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80000"/>
              <a:buFont typeface="Playfair Display SemiBold"/>
              <a:buNone/>
            </a:pPr>
            <a:r>
              <a:rPr lang="en-US" sz="4000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Projected Revenues</a:t>
            </a:r>
            <a:r>
              <a:rPr lang="en-US" sz="7200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7078717" y="752015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33" name="Google Shape;133;p13"/>
          <p:cNvGraphicFramePr/>
          <p:nvPr/>
        </p:nvGraphicFramePr>
        <p:xfrm>
          <a:off x="673567" y="17669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{CF9402D5-2CCF-4DBF-AF6B-BE57D1F1432A}</a:tableStyleId>
              </a:tblPr>
              <a:tblGrid>
                <a:gridCol w="127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Summary Projection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99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99"/>
                        <a:t>2024-2025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914171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Tax Levy (No increase)</a:t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$22,045,571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425">
                <a:tc>
                  <a:txBody>
                    <a:bodyPr/>
                    <a:lstStyle/>
                    <a:p>
                      <a:pPr marL="914171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State Aid </a:t>
                      </a:r>
                      <a:endParaRPr sz="40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Foundation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Transportation Aid w/o summer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Building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BOCES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High Cost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Hardware and Tech Aid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  <a:p>
                      <a:pPr marL="457200" marR="0" lvl="0" indent="-387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0"/>
                        <a:buChar char="●"/>
                      </a:pPr>
                      <a:r>
                        <a:rPr lang="en-US" sz="2500">
                          <a:solidFill>
                            <a:schemeClr val="dk2"/>
                          </a:solidFill>
                        </a:rPr>
                        <a:t>Software,Library and Textbook</a:t>
                      </a:r>
                      <a:endParaRPr sz="25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$62,948,724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$45,463,973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$4,471,888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$3,691,920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$7,408,970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$1,599,192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$63,968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dk2"/>
                          </a:solidFill>
                        </a:rPr>
                        <a:t>$248,813</a:t>
                      </a:r>
                      <a:endParaRPr sz="25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914171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Misc Other </a:t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$2,241,900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650">
                <a:tc>
                  <a:txBody>
                    <a:bodyPr/>
                    <a:lstStyle/>
                    <a:p>
                      <a:pPr marL="1828342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chemeClr val="dk2"/>
                          </a:solidFill>
                        </a:rPr>
                        <a:t>Total: </a:t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dk2"/>
                          </a:solidFill>
                        </a:rPr>
                        <a:t>$87,236,195</a:t>
                      </a:r>
                      <a:endParaRPr sz="4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" name="Google Shape;134;p13"/>
          <p:cNvSpPr txBox="1"/>
          <p:nvPr/>
        </p:nvSpPr>
        <p:spPr>
          <a:xfrm>
            <a:off x="673575" y="11976400"/>
            <a:ext cx="193629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*Foundation Aid Increase from 23-24 = 4.0% - $1,754,367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 Does not include Pre-K:  $952,177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*Total Aid increase from 23-24:  7%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34366"/>
      </a:accent1>
      <a:accent2>
        <a:srgbClr val="BF994A"/>
      </a:accent2>
      <a:accent3>
        <a:srgbClr val="F3F6F6"/>
      </a:accent3>
      <a:accent4>
        <a:srgbClr val="363E48"/>
      </a:accent4>
      <a:accent5>
        <a:srgbClr val="FBFFFF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Custom</PresentationFormat>
  <Paragraphs>385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Lato</vt:lpstr>
      <vt:lpstr>Playfair Display SemiBold</vt:lpstr>
      <vt:lpstr>Gill Sans</vt:lpstr>
      <vt:lpstr>Impact</vt:lpstr>
      <vt:lpstr>Calibri</vt:lpstr>
      <vt:lpstr>Cambria</vt:lpstr>
      <vt:lpstr>Lexend Deca</vt:lpstr>
      <vt:lpstr>Playfair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Revenues </vt:lpstr>
      <vt:lpstr>Preliminary Budget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Jean</dc:creator>
  <cp:lastModifiedBy>Lisi, Dominick</cp:lastModifiedBy>
  <cp:revision>1</cp:revision>
  <dcterms:modified xsi:type="dcterms:W3CDTF">2024-03-26T15:45:20Z</dcterms:modified>
</cp:coreProperties>
</file>